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8"/>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04" r:id="rId19"/>
    <p:sldId id="907" r:id="rId20"/>
    <p:sldId id="905" r:id="rId21"/>
    <p:sldId id="91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66" r:id="rId50"/>
    <p:sldId id="923" r:id="rId51"/>
    <p:sldId id="932" r:id="rId52"/>
    <p:sldId id="948" r:id="rId53"/>
    <p:sldId id="947" r:id="rId54"/>
    <p:sldId id="949" r:id="rId55"/>
    <p:sldId id="950" r:id="rId56"/>
    <p:sldId id="951" r:id="rId57"/>
    <p:sldId id="933" r:id="rId58"/>
    <p:sldId id="934" r:id="rId59"/>
    <p:sldId id="936" r:id="rId60"/>
    <p:sldId id="937" r:id="rId61"/>
    <p:sldId id="938" r:id="rId62"/>
    <p:sldId id="941" r:id="rId63"/>
    <p:sldId id="939" r:id="rId64"/>
    <p:sldId id="942" r:id="rId65"/>
    <p:sldId id="943" r:id="rId66"/>
    <p:sldId id="944" r:id="rId67"/>
    <p:sldId id="945" r:id="rId68"/>
    <p:sldId id="927" r:id="rId69"/>
    <p:sldId id="929" r:id="rId70"/>
    <p:sldId id="930" r:id="rId71"/>
    <p:sldId id="931" r:id="rId72"/>
    <p:sldId id="946" r:id="rId73"/>
    <p:sldId id="952" r:id="rId74"/>
    <p:sldId id="965" r:id="rId75"/>
    <p:sldId id="956" r:id="rId76"/>
    <p:sldId id="874" r:id="rId77"/>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CC99"/>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0286" autoAdjust="0"/>
  </p:normalViewPr>
  <p:slideViewPr>
    <p:cSldViewPr snapToGrid="0">
      <p:cViewPr varScale="1">
        <p:scale>
          <a:sx n="122" d="100"/>
          <a:sy n="122" d="100"/>
        </p:scale>
        <p:origin x="1284"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11418"/>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0E84DC-AC70-477C-A719-88B422435B90}" type="slidenum">
              <a:rPr lang="he-IL" smtClean="0"/>
              <a:pPr>
                <a:defRPr/>
              </a:pPr>
              <a:t>43</a:t>
            </a:fld>
            <a:endParaRPr lang="en-US"/>
          </a:p>
        </p:txBody>
      </p:sp>
    </p:spTree>
    <p:extLst>
      <p:ext uri="{BB962C8B-B14F-4D97-AF65-F5344CB8AC3E}">
        <p14:creationId xmlns:p14="http://schemas.microsoft.com/office/powerpoint/2010/main" val="135124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17/01/2016</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17/01/2016</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17/01/2016</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17/01/2016</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17/01/2016</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17/01/2016</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17/01/2016</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17/01/2016</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17/01/2016</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17/01/2016</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17/01/2016</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17/01/2016</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17/01/2016</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17/01/2016</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17/01/2016</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17/01/2016</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17/01/2016</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17/01/2016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17/01/2016</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17/01/2016</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17/01/2016</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17/01/2016</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17/01/2016</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17/01/2016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17/01/2016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17/01/2016</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17/01/2016</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86338" y="1485225"/>
            <a:ext cx="4211427" cy="4524315"/>
          </a:xfrm>
          <a:prstGeom prst="rect">
            <a:avLst/>
          </a:prstGeom>
        </p:spPr>
        <p:txBody>
          <a:bodyPr wrap="square">
            <a:spAutoFit/>
          </a:bodyPr>
          <a:lstStyle/>
          <a:p>
            <a:pPr algn="just"/>
            <a:r>
              <a:rPr lang="en-US" sz="1200" dirty="0" err="1">
                <a:solidFill>
                  <a:schemeClr val="tx1"/>
                </a:solidFill>
                <a:latin typeface="Times New Roman" panose="02020603050405020304" pitchFamily="18" charset="0"/>
                <a:cs typeface="Times New Roman" panose="02020603050405020304" pitchFamily="18" charset="0"/>
              </a:rPr>
              <a:t>mkdir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200" dirty="0" smtClean="0">
                <a:solidFill>
                  <a:schemeClr val="tx1"/>
                </a:solidFill>
                <a:latin typeface="Times New Roman" panose="02020603050405020304" pitchFamily="18" charset="0"/>
                <a:cs typeface="Times New Roman" panose="02020603050405020304" pitchFamily="18" charset="0"/>
              </a:rPr>
              <a:t>cd </a:t>
            </a:r>
            <a:r>
              <a:rPr lang="en-US" sz="1200" dirty="0">
                <a:solidFill>
                  <a:schemeClr val="tx1"/>
                </a:solidFill>
                <a:latin typeface="Times New Roman" panose="02020603050405020304" pitchFamily="18" charset="0"/>
                <a:cs typeface="Times New Roman" panose="02020603050405020304" pitchFamily="18" charset="0"/>
              </a:rPr>
              <a:t>practice1</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“This </a:t>
            </a:r>
            <a:r>
              <a:rPr lang="en-US" sz="1200" b="1" dirty="0">
                <a:solidFill>
                  <a:srgbClr val="008000"/>
                </a:solidFill>
                <a:latin typeface="Times New Roman" panose="02020603050405020304" pitchFamily="18" charset="0"/>
                <a:cs typeface="Times New Roman" panose="02020603050405020304" pitchFamily="18" charset="0"/>
              </a:rPr>
              <a:t>is my first file</a:t>
            </a:r>
            <a:r>
              <a:rPr lang="en-US" sz="1200" b="1" dirty="0" smtClean="0">
                <a:solidFill>
                  <a:srgbClr val="008000"/>
                </a:solidFill>
                <a:latin typeface="Times New Roman" panose="02020603050405020304" pitchFamily="18" charset="0"/>
                <a:cs typeface="Times New Roman" panose="02020603050405020304" pitchFamily="18" charset="0"/>
              </a:rPr>
              <a:t>.”</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init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chemeClr val="tx1"/>
                </a:solidFill>
                <a:latin typeface="Times New Roman" panose="02020603050405020304" pitchFamily="18" charset="0"/>
                <a:cs typeface="Times New Roman" panose="02020603050405020304" pitchFamily="18" charset="0"/>
              </a:rPr>
              <a:t>ls </a:t>
            </a:r>
            <a:r>
              <a:rPr lang="en-US" sz="1200" dirty="0">
                <a:solidFill>
                  <a:schemeClr val="tx1"/>
                </a:solidFill>
                <a:latin typeface="Times New Roman" panose="02020603050405020304" pitchFamily="18" charset="0"/>
                <a:cs typeface="Times New Roman" panose="02020603050405020304" pitchFamily="18" charset="0"/>
              </a:rPr>
              <a:t>.</a:t>
            </a:r>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200" i="1" dirty="0">
                <a:solidFill>
                  <a:schemeClr val="bg1">
                    <a:lumMod val="50000"/>
                  </a:schemeClr>
                </a:solidFill>
                <a:latin typeface="Times New Roman" panose="02020603050405020304" pitchFamily="18" charset="0"/>
                <a:cs typeface="Times New Roman" panose="02020603050405020304" pitchFamily="18" charset="0"/>
              </a:rPr>
              <a:t>done.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add .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t>
            </a:r>
            <a:r>
              <a:rPr lang="en-US" sz="1200" dirty="0" smtClean="0">
                <a:solidFill>
                  <a:schemeClr val="tx1"/>
                </a:solidFill>
                <a:latin typeface="Times New Roman" panose="02020603050405020304" pitchFamily="18" charset="0"/>
                <a:cs typeface="Times New Roman" panose="02020603050405020304" pitchFamily="18" charset="0"/>
              </a:rPr>
              <a:t>-m </a:t>
            </a:r>
            <a:r>
              <a:rPr lang="en-US" sz="1200" b="1" dirty="0" smtClean="0">
                <a:solidFill>
                  <a:srgbClr val="008000"/>
                </a:solidFill>
                <a:latin typeface="Times New Roman" panose="02020603050405020304" pitchFamily="18" charset="0"/>
                <a:cs typeface="Times New Roman" panose="02020603050405020304" pitchFamily="18" charset="0"/>
              </a:rPr>
              <a:t>“Initial commit.”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log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all commits</a:t>
            </a:r>
          </a:p>
          <a:p>
            <a:pPr algn="just"/>
            <a:endParaRPr lang="en-US" sz="1200" dirty="0" smtClean="0">
              <a:solidFill>
                <a:srgbClr val="0070C0"/>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"This is my second file." </a:t>
            </a:r>
            <a:r>
              <a:rPr lang="en-US" sz="1200" dirty="0">
                <a:solidFill>
                  <a:schemeClr val="tx1"/>
                </a:solidFill>
                <a:latin typeface="Times New Roman" panose="02020603050405020304" pitchFamily="18" charset="0"/>
                <a:cs typeface="Times New Roman" panose="02020603050405020304" pitchFamily="18" charset="0"/>
              </a:rPr>
              <a:t>&gt; myfile2.txt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a:t>
            </a:r>
            <a:r>
              <a:rPr lang="en-US" sz="12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rgbClr val="008000"/>
                </a:solidFill>
                <a:latin typeface="Times New Roman" panose="02020603050405020304" pitchFamily="18" charset="0"/>
                <a:cs typeface="Times New Roman" panose="02020603050405020304" pitchFamily="18" charset="0"/>
              </a:rPr>
              <a:t>"A change to this file." </a:t>
            </a:r>
            <a:r>
              <a:rPr lang="en-US" sz="1200" dirty="0" smtClean="0">
                <a:solidFill>
                  <a:schemeClr val="tx1"/>
                </a:solidFill>
                <a:latin typeface="Times New Roman" panose="02020603050405020304" pitchFamily="18" charset="0"/>
                <a:cs typeface="Times New Roman" panose="02020603050405020304" pitchFamily="18" charset="0"/>
              </a:rPr>
              <a:t>&gt;&gt; myfile2.txt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MODIFIED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STAGED *and* MODIFIED</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working directory vs staged changes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staged changes vs. commit</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commit -m </a:t>
            </a:r>
            <a:r>
              <a:rPr lang="en-US" sz="1200" dirty="0" smtClean="0">
                <a:solidFill>
                  <a:srgbClr val="008000"/>
                </a:solidFill>
                <a:latin typeface="Times New Roman" panose="02020603050405020304" pitchFamily="18" charset="0"/>
                <a:cs typeface="Times New Roman" panose="02020603050405020304" pitchFamily="18" charset="0"/>
              </a:rPr>
              <a:t>"Any guess what gets committed here?"</a:t>
            </a:r>
            <a:r>
              <a:rPr lang="en-US" sz="1200" dirty="0" smtClean="0">
                <a:solidFill>
                  <a:schemeClr val="tx1"/>
                </a:solidFill>
                <a:latin typeface="Times New Roman" panose="02020603050405020304" pitchFamily="18" charset="0"/>
                <a:cs typeface="Times New Roman" panose="02020603050405020304" pitchFamily="18" charset="0"/>
              </a:rPr>
              <a: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964641" y="1529259"/>
            <a:ext cx="2497286" cy="406134"/>
          </a:xfrm>
          <a:prstGeom prst="borderCallout1">
            <a:avLst>
              <a:gd name="adj1" fmla="val 53802"/>
              <a:gd name="adj2" fmla="val -2862"/>
              <a:gd name="adj3" fmla="val 42306"/>
              <a:gd name="adj4" fmla="val -14473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964640" y="2569930"/>
            <a:ext cx="2497287" cy="752497"/>
          </a:xfrm>
          <a:prstGeom prst="borderCallout1">
            <a:avLst>
              <a:gd name="adj1" fmla="val 53802"/>
              <a:gd name="adj2" fmla="val -2862"/>
              <a:gd name="adj3" fmla="val 88805"/>
              <a:gd name="adj4" fmla="val -8020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964641" y="3956964"/>
            <a:ext cx="2497287" cy="429872"/>
          </a:xfrm>
          <a:prstGeom prst="borderCallout1">
            <a:avLst>
              <a:gd name="adj1" fmla="val 53802"/>
              <a:gd name="adj2" fmla="val -2862"/>
              <a:gd name="adj3" fmla="val 87965"/>
              <a:gd name="adj4" fmla="val -4285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964641" y="5159630"/>
            <a:ext cx="2497288" cy="575343"/>
          </a:xfrm>
          <a:prstGeom prst="borderCallout1">
            <a:avLst>
              <a:gd name="adj1" fmla="val 53802"/>
              <a:gd name="adj2" fmla="val -2862"/>
              <a:gd name="adj3" fmla="val 782"/>
              <a:gd name="adj4" fmla="val -5661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847080" y="1786721"/>
            <a:ext cx="4177147" cy="3231654"/>
          </a:xfrm>
          <a:prstGeom prst="rect">
            <a:avLst/>
          </a:prstGeom>
        </p:spPr>
        <p:txBody>
          <a:bodyPr wrap="square">
            <a:spAutoFit/>
          </a:bodyPr>
          <a:lstStyle/>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"Forgot this file!" </a:t>
            </a:r>
            <a:r>
              <a:rPr lang="en-US" sz="1200" dirty="0">
                <a:solidFill>
                  <a:schemeClr val="tx1"/>
                </a:solidFill>
                <a:latin typeface="Times New Roman" panose="02020603050405020304" pitchFamily="18" charset="0"/>
                <a:cs typeface="Times New Roman" panose="02020603050405020304" pitchFamily="18" charset="0"/>
              </a:rPr>
              <a:t>&gt;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echo</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"Don't really need this line."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reset HEAD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checkout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checkout -- . </a:t>
            </a:r>
            <a:r>
              <a:rPr lang="en-US" sz="12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5877170" y="1762155"/>
            <a:ext cx="2497287" cy="1138276"/>
          </a:xfrm>
          <a:prstGeom prst="borderCallout1">
            <a:avLst>
              <a:gd name="adj1" fmla="val 53802"/>
              <a:gd name="adj2" fmla="val -2862"/>
              <a:gd name="adj3" fmla="val 62165"/>
              <a:gd name="adj4" fmla="val -5525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7170" y="3601522"/>
            <a:ext cx="2636846" cy="1009555"/>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What if we accidentally stage something, we can unstage it with </a:t>
            </a:r>
            <a:r>
              <a:rPr lang="en-US" sz="900" dirty="0" err="1"/>
              <a:t>git</a:t>
            </a:r>
            <a:r>
              <a:rPr lang="en-US" sz="900" dirty="0"/>
              <a:t> reset. If we have untracked changes to a file that we want to discard, we can reset that file with </a:t>
            </a:r>
            <a:r>
              <a:rPr lang="en-US" sz="900" dirty="0" err="1"/>
              <a:t>git</a:t>
            </a:r>
            <a:r>
              <a:rPr lang="en-US" sz="900" dirty="0"/>
              <a:t> checkout. Bear in mind, you will lose those changes forever if you do this!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1934069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683603" y="1666215"/>
            <a:ext cx="3842360" cy="4524315"/>
          </a:xfrm>
          <a:prstGeom prst="rect">
            <a:avLst/>
          </a:prstGeom>
        </p:spPr>
        <p:txBody>
          <a:bodyPr wrap="square">
            <a:spAutoFit/>
          </a:bodyPr>
          <a:lstStyle/>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err="1">
                <a:solidFill>
                  <a:schemeClr val="tx1"/>
                </a:solidFill>
                <a:latin typeface="Times New Roman" panose="02020603050405020304" pitchFamily="18" charset="0"/>
                <a:cs typeface="Times New Roman" panose="02020603050405020304" pitchFamily="18" charset="0"/>
              </a:rPr>
              <a:t>init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d practice3</a:t>
            </a:r>
            <a:endParaRPr lang="en-US" sz="1200" dirty="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“auto generated”</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auto_generated.exe</a:t>
            </a:r>
          </a:p>
          <a:p>
            <a:r>
              <a:rPr lang="en-US" sz="1200" b="1" dirty="0" smtClean="0">
                <a:solidFill>
                  <a:srgbClr val="0070C0"/>
                </a:solidFill>
                <a:latin typeface="Times New Roman" panose="02020603050405020304" pitchFamily="18" charset="0"/>
                <a:cs typeface="Times New Roman" panose="02020603050405020304" pitchFamily="18" charset="0"/>
              </a:rPr>
              <a:t>echo “</a:t>
            </a:r>
            <a:r>
              <a:rPr lang="en-US" sz="1200" b="1" dirty="0" smtClean="0">
                <a:solidFill>
                  <a:srgbClr val="008000"/>
                </a:solidFill>
                <a:latin typeface="Times New Roman" panose="02020603050405020304" pitchFamily="18" charset="0"/>
                <a:cs typeface="Times New Roman" panose="02020603050405020304" pitchFamily="18" charset="0"/>
              </a:rPr>
              <a:t>auto_generated.exe”</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a:t>
            </a:r>
            <a:r>
              <a:rPr lang="en-US" sz="1200" dirty="0" smtClean="0">
                <a:solidFill>
                  <a:schemeClr val="tx1"/>
                </a:solidFill>
                <a:latin typeface="Times New Roman" panose="02020603050405020304" pitchFamily="18" charset="0"/>
                <a:cs typeface="Times New Roman" panose="02020603050405020304" pitchFamily="18" charset="0"/>
              </a:rPr>
              <a:t>.gitignore </a:t>
            </a:r>
          </a:p>
          <a:p>
            <a:r>
              <a:rPr lang="en-US" sz="1200" b="1" dirty="0" err="1" smtClean="0">
                <a:solidFill>
                  <a:srgbClr val="0070C0"/>
                </a:solidFill>
                <a:latin typeface="Times New Roman" panose="02020603050405020304" pitchFamily="18" charset="0"/>
                <a:cs typeface="Times New Roman" panose="02020603050405020304" pitchFamily="18" charset="0"/>
              </a:rPr>
              <a:t>mkdir</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dir1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create new local directory</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dir1</a:t>
            </a:r>
            <a:r>
              <a:rPr lang="en-US" sz="1200" dirty="0" smtClean="0">
                <a:solidFill>
                  <a:schemeClr val="tx1"/>
                </a:solidFill>
                <a:latin typeface="Times New Roman" panose="02020603050405020304" pitchFamily="18" charset="0"/>
                <a:cs typeface="Times New Roman" panose="02020603050405020304" pitchFamily="18" charset="0"/>
              </a:rPr>
              <a:t>” &gt;&gt; .gitignore</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a:solidFill>
                  <a:schemeClr val="tx1"/>
                </a:solidFill>
                <a:latin typeface="Times New Roman" panose="02020603050405020304" pitchFamily="18" charset="0"/>
                <a:cs typeface="Times New Roman" panose="02020603050405020304" pitchFamily="18" charset="0"/>
              </a:rPr>
              <a:t>c</a:t>
            </a:r>
            <a:r>
              <a:rPr lang="en-US" sz="1200" dirty="0" smtClean="0">
                <a:solidFill>
                  <a:schemeClr val="tx1"/>
                </a:solidFill>
                <a:latin typeface="Times New Roman" panose="02020603050405020304" pitchFamily="18" charset="0"/>
                <a:cs typeface="Times New Roman" panose="02020603050405020304" pitchFamily="18" charset="0"/>
              </a:rPr>
              <a:t>at .</a:t>
            </a:r>
            <a:r>
              <a:rPr lang="en-US" sz="1200" dirty="0" err="1" smtClean="0">
                <a:solidFill>
                  <a:schemeClr val="tx1"/>
                </a:solidFill>
                <a:latin typeface="Times New Roman" panose="02020603050405020304" pitchFamily="18" charset="0"/>
                <a:cs typeface="Times New Roman" panose="02020603050405020304" pitchFamily="18" charset="0"/>
              </a:rPr>
              <a:t>gitignore</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show the content</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A</a:t>
            </a:r>
            <a:r>
              <a:rPr lang="en-US" sz="1200" dirty="0" smtClean="0">
                <a:solidFill>
                  <a:schemeClr val="tx1"/>
                </a:solidFill>
                <a:latin typeface="Times New Roman" panose="02020603050405020304" pitchFamily="18" charset="0"/>
                <a:cs typeface="Times New Roman" panose="02020603050405020304" pitchFamily="18" charset="0"/>
              </a:rPr>
              <a:t>” &gt; a.txt</a:t>
            </a:r>
          </a:p>
          <a:p>
            <a:pPr algn="just"/>
            <a:r>
              <a:rPr lang="en-US" sz="1200" b="1" dirty="0">
                <a:solidFill>
                  <a:srgbClr val="0070C0"/>
                </a:solidFill>
                <a:latin typeface="Times New Roman" panose="02020603050405020304" pitchFamily="18" charset="0"/>
                <a:cs typeface="Times New Roman" panose="02020603050405020304" pitchFamily="18" charset="0"/>
              </a:rPr>
              <a:t>e</a:t>
            </a:r>
            <a:r>
              <a:rPr lang="en-US" sz="1200" b="1" dirty="0" smtClean="0">
                <a:solidFill>
                  <a:srgbClr val="0070C0"/>
                </a:solidFill>
                <a:latin typeface="Times New Roman" panose="02020603050405020304" pitchFamily="18" charset="0"/>
                <a:cs typeface="Times New Roman" panose="02020603050405020304" pitchFamily="18" charset="0"/>
              </a:rPr>
              <a:t>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B</a:t>
            </a:r>
            <a:r>
              <a:rPr lang="en-US" sz="1200" dirty="0" smtClean="0">
                <a:solidFill>
                  <a:schemeClr val="tx1"/>
                </a:solidFill>
                <a:latin typeface="Times New Roman" panose="02020603050405020304" pitchFamily="18" charset="0"/>
                <a:cs typeface="Times New Roman" panose="02020603050405020304" pitchFamily="18" charset="0"/>
              </a:rPr>
              <a:t>” &gt; b.txt</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add –A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track new files which are not ignored</a:t>
            </a: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status –s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 far more simplified status output</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a:solidFill>
                  <a:schemeClr val="bg1">
                    <a:lumMod val="50000"/>
                  </a:schemeClr>
                </a:solidFill>
                <a:latin typeface="Times New Roman" panose="02020603050405020304" pitchFamily="18" charset="0"/>
                <a:cs typeface="Times New Roman" panose="02020603050405020304" pitchFamily="18" charset="0"/>
              </a:rPr>
              <a:t># compares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12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1200" dirty="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diff </a:t>
            </a:r>
            <a:r>
              <a:rPr lang="en-US" sz="1200" dirty="0" smtClean="0">
                <a:solidFill>
                  <a:schemeClr val="tx1"/>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compares</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staged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with your </a:t>
            </a:r>
            <a:r>
              <a:rPr lang="en-US" sz="1200" dirty="0">
                <a:solidFill>
                  <a:schemeClr val="bg1">
                    <a:lumMod val="50000"/>
                  </a:schemeClr>
                </a:solidFill>
                <a:latin typeface="Times New Roman" panose="02020603050405020304" pitchFamily="18" charset="0"/>
                <a:cs typeface="Times New Roman" panose="02020603050405020304" pitchFamily="18" charset="0"/>
              </a:rPr>
              <a:t>next commit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tx1"/>
                </a:solidFill>
                <a:latin typeface="Times New Roman" panose="02020603050405020304" pitchFamily="18" charset="0"/>
                <a:cs typeface="Times New Roman" panose="02020603050405020304" pitchFamily="18" charset="0"/>
              </a:rPr>
              <a:t>--cached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a:t>
            </a:r>
            <a:r>
              <a:rPr lang="en-US" sz="1200" dirty="0" err="1" smtClean="0">
                <a:solidFill>
                  <a:schemeClr val="tx1"/>
                </a:solidFill>
                <a:latin typeface="Times New Roman" panose="02020603050405020304" pitchFamily="18" charset="0"/>
                <a:cs typeface="Times New Roman" panose="02020603050405020304" pitchFamily="18" charset="0"/>
              </a:rPr>
              <a:t>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–m “commit 1”</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2037"/>
              <a:gd name="adj4" fmla="val -149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4154984"/>
          </a:xfrm>
          <a:prstGeom prst="rect">
            <a:avLst/>
          </a:prstGeom>
        </p:spPr>
        <p:txBody>
          <a:bodyPr>
            <a:spAutoFit/>
          </a:bodyPr>
          <a:lstStyle/>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config --global alias.st </a:t>
            </a:r>
            <a:r>
              <a:rPr lang="en-US" altLang="en-US" sz="12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rgbClr val="C00000"/>
                </a:solidFill>
                <a:latin typeface="Times New Roman" panose="02020603050405020304" pitchFamily="18" charset="0"/>
                <a:cs typeface="Times New Roman" panose="02020603050405020304" pitchFamily="18" charset="0"/>
              </a:rPr>
              <a:t>alias.unstage</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‘reset </a:t>
            </a:r>
            <a:r>
              <a:rPr lang="en-US" altLang="en-US" sz="1200" dirty="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a:solidFill>
                  <a:schemeClr val="tx1"/>
                </a:solidFill>
                <a:latin typeface="Times New Roman" panose="02020603050405020304" pitchFamily="18" charset="0"/>
                <a:cs typeface="Times New Roman" panose="02020603050405020304" pitchFamily="18" charset="0"/>
              </a:rPr>
              <a:t>e</a:t>
            </a:r>
            <a:r>
              <a:rPr lang="en-US" altLang="en-US" sz="1200" dirty="0" smtClean="0">
                <a:solidFill>
                  <a:schemeClr val="tx1"/>
                </a:solidFill>
                <a:latin typeface="Times New Roman" panose="02020603050405020304" pitchFamily="18" charset="0"/>
                <a:cs typeface="Times New Roman" panose="02020603050405020304" pitchFamily="18" charset="0"/>
              </a:rPr>
              <a:t>cho “D” &gt; d.txt; </a:t>
            </a:r>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a:solidFill>
                  <a:srgbClr val="C00000"/>
                </a:solidFill>
                <a:latin typeface="Times New Roman" panose="02020603050405020304" pitchFamily="18" charset="0"/>
                <a:cs typeface="Times New Roman" panose="02020603050405020304" pitchFamily="18" charset="0"/>
              </a:rPr>
              <a:t>unstage</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a:t>
            </a:r>
            <a:r>
              <a:rPr lang="en-US" altLang="en-US" sz="1200" dirty="0" err="1" smtClean="0">
                <a:solidFill>
                  <a:schemeClr val="tx1"/>
                </a:solidFill>
                <a:latin typeface="Times New Roman" panose="02020603050405020304" pitchFamily="18" charset="0"/>
                <a:cs typeface="Times New Roman" panose="02020603050405020304" pitchFamily="18" charset="0"/>
              </a:rPr>
              <a:t>it</a:t>
            </a:r>
            <a:r>
              <a:rPr lang="en-US" altLang="en-US" sz="1200" dirty="0" smtClean="0">
                <a:solidFill>
                  <a:schemeClr val="tx1"/>
                </a:solidFill>
                <a:latin typeface="Times New Roman" panose="02020603050405020304" pitchFamily="18" charset="0"/>
                <a:cs typeface="Times New Roman" panose="02020603050405020304" pitchFamily="18" charset="0"/>
              </a:rPr>
              <a:t> status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reset HEAD </a:t>
            </a:r>
            <a:r>
              <a:rPr lang="en-US" altLang="en-US" sz="12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last</a:t>
            </a:r>
            <a:r>
              <a:rPr lang="en-US" altLang="en-US" sz="1200" dirty="0">
                <a:solidFill>
                  <a:schemeClr val="tx1"/>
                </a:solidFill>
                <a:latin typeface="Times New Roman" panose="02020603050405020304" pitchFamily="18" charset="0"/>
                <a:cs typeface="Times New Roman" panose="02020603050405020304" pitchFamily="18" charset="0"/>
              </a:rPr>
              <a:t> 'log -1 </a:t>
            </a:r>
            <a:r>
              <a:rPr lang="en-US" altLang="en-US" sz="1200" dirty="0" smtClean="0">
                <a:solidFill>
                  <a:schemeClr val="tx1"/>
                </a:solidFill>
                <a:latin typeface="Times New Roman" panose="02020603050405020304" pitchFamily="18" charset="0"/>
                <a:cs typeface="Times New Roman" panose="02020603050405020304" pitchFamily="18" charset="0"/>
              </a:rPr>
              <a:t>HEAD‘ </a:t>
            </a:r>
            <a:r>
              <a:rPr lang="en-US" altLang="en-US" sz="12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2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a:solidFill>
                  <a:schemeClr val="tx1"/>
                </a:solidFill>
                <a:latin typeface="Times New Roman" panose="02020603050405020304" pitchFamily="18" charset="0"/>
                <a:cs typeface="Times New Roman" panose="02020603050405020304" pitchFamily="18" charset="0"/>
              </a:rPr>
              <a:t>alias.</a:t>
            </a:r>
            <a:r>
              <a:rPr lang="en-US" altLang="en-US" sz="1200" dirty="0" err="1">
                <a:solidFill>
                  <a:srgbClr val="C00000"/>
                </a:solidFill>
                <a:latin typeface="Times New Roman" panose="02020603050405020304" pitchFamily="18" charset="0"/>
                <a:cs typeface="Times New Roman" panose="02020603050405020304" pitchFamily="18" charset="0"/>
              </a:rPr>
              <a:t>visual</a:t>
            </a:r>
            <a:r>
              <a:rPr lang="en-US" altLang="en-US" sz="1200" dirty="0">
                <a:solidFill>
                  <a:srgbClr val="C00000"/>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smtClean="0">
                <a:solidFill>
                  <a:schemeClr val="tx1"/>
                </a:solidFill>
                <a:latin typeface="Times New Roman" panose="02020603050405020304" pitchFamily="18" charset="0"/>
                <a:cs typeface="Times New Roman" panose="02020603050405020304" pitchFamily="18" charset="0"/>
              </a:rPr>
              <a:t>gitk</a:t>
            </a:r>
            <a:r>
              <a:rPr lang="en-US" altLang="en-US" sz="12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2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alias.lg</a:t>
            </a:r>
            <a:r>
              <a:rPr lang="en-US" altLang="en-US" sz="1200" dirty="0" smtClean="0">
                <a:solidFill>
                  <a:schemeClr val="tx1"/>
                </a:solidFill>
                <a:latin typeface="Times New Roman" panose="02020603050405020304" pitchFamily="18" charset="0"/>
                <a:cs typeface="Times New Roman" panose="02020603050405020304" pitchFamily="18" charset="0"/>
              </a:rPr>
              <a:t> ‘log </a:t>
            </a:r>
            <a:r>
              <a:rPr lang="en-US" altLang="en-US" sz="1200" dirty="0">
                <a:solidFill>
                  <a:schemeClr val="tx1"/>
                </a:solidFill>
                <a:latin typeface="Times New Roman" panose="02020603050405020304" pitchFamily="18" charset="0"/>
                <a:cs typeface="Times New Roman" panose="02020603050405020304" pitchFamily="18" charset="0"/>
              </a:rPr>
              <a:t>--</a:t>
            </a:r>
            <a:r>
              <a:rPr lang="en-US" altLang="en-US" sz="1200" dirty="0" err="1">
                <a:solidFill>
                  <a:schemeClr val="tx1"/>
                </a:solidFill>
                <a:latin typeface="Times New Roman" panose="02020603050405020304" pitchFamily="18" charset="0"/>
                <a:cs typeface="Times New Roman" panose="02020603050405020304" pitchFamily="18" charset="0"/>
              </a:rPr>
              <a:t>oneline</a:t>
            </a:r>
            <a:r>
              <a:rPr lang="en-US" altLang="en-US" sz="1200" dirty="0">
                <a:solidFill>
                  <a:schemeClr val="tx1"/>
                </a:solidFill>
                <a:latin typeface="Times New Roman" panose="02020603050405020304" pitchFamily="18" charset="0"/>
                <a:cs typeface="Times New Roman" panose="02020603050405020304" pitchFamily="18" charset="0"/>
              </a:rPr>
              <a:t> --decorate --graph </a:t>
            </a:r>
            <a:r>
              <a:rPr lang="en-US" altLang="en-US" sz="12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config --global </a:t>
            </a:r>
            <a:r>
              <a:rPr lang="en-US" altLang="en-US" sz="12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smtClean="0">
                <a:solidFill>
                  <a:schemeClr val="tx1"/>
                </a:solidFill>
                <a:latin typeface="Times New Roman" panose="02020603050405020304" pitchFamily="18" charset="0"/>
                <a:cs typeface="Times New Roman" panose="02020603050405020304" pitchFamily="18" charset="0"/>
              </a:rPr>
              <a:t>‘show </a:t>
            </a:r>
            <a:r>
              <a:rPr lang="en-US" altLang="en-US" sz="1200" dirty="0">
                <a:solidFill>
                  <a:schemeClr val="tx1"/>
                </a:solidFill>
                <a:latin typeface="Times New Roman" panose="02020603050405020304" pitchFamily="18" charset="0"/>
                <a:cs typeface="Times New Roman" panose="02020603050405020304" pitchFamily="18" charset="0"/>
              </a:rPr>
              <a:t>--pretty="format:" --</a:t>
            </a:r>
            <a:r>
              <a:rPr lang="en-US" altLang="en-US" sz="1200" dirty="0" smtClean="0">
                <a:solidFill>
                  <a:schemeClr val="tx1"/>
                </a:solidFill>
                <a:latin typeface="Times New Roman" panose="02020603050405020304" pitchFamily="18" charset="0"/>
                <a:cs typeface="Times New Roman" panose="02020603050405020304" pitchFamily="18" charset="0"/>
              </a:rPr>
              <a:t>name-only’</a:t>
            </a:r>
            <a:endParaRPr lang="en-US" altLang="en-US"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691273" y="2516042"/>
            <a:ext cx="4805074" cy="2123658"/>
          </a:xfrm>
          <a:prstGeom prst="rect">
            <a:avLst/>
          </a:prstGeom>
          <a:solidFill>
            <a:schemeClr val="bg1"/>
          </a:solidFill>
        </p:spPr>
        <p:txBody>
          <a:bodyPr wrap="square">
            <a:spAutoFit/>
          </a:bodyPr>
          <a:lstStyle/>
          <a:p>
            <a:pPr lvl="0"/>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err="1" smtClean="0">
                <a:solidFill>
                  <a:schemeClr val="tx1"/>
                </a:solidFill>
                <a:latin typeface="Times New Roman" panose="02020603050405020304" pitchFamily="18" charset="0"/>
                <a:cs typeface="Times New Roman" panose="02020603050405020304" pitchFamily="18" charset="0"/>
              </a:rPr>
              <a:t>init</a:t>
            </a:r>
            <a:r>
              <a:rPr lang="en-US" altLang="en-US" sz="1200" dirty="0" smtClean="0">
                <a:solidFill>
                  <a:schemeClr val="tx1"/>
                </a:solidFill>
                <a:latin typeface="Times New Roman" panose="02020603050405020304" pitchFamily="18" charset="0"/>
                <a:cs typeface="Times New Roman" panose="02020603050405020304" pitchFamily="18" charset="0"/>
              </a:rPr>
              <a:t> myproject5</a:t>
            </a:r>
          </a:p>
          <a:p>
            <a:pPr lvl="0"/>
            <a:r>
              <a:rPr lang="en-US" altLang="en-US" sz="1200" dirty="0" smtClean="0">
                <a:solidFill>
                  <a:schemeClr val="tx1"/>
                </a:solidFill>
                <a:latin typeface="Times New Roman" panose="02020603050405020304" pitchFamily="18" charset="0"/>
                <a:cs typeface="Times New Roman" panose="02020603050405020304" pitchFamily="18" charset="0"/>
              </a:rPr>
              <a:t>cd </a:t>
            </a:r>
            <a:r>
              <a:rPr lang="en-US" altLang="en-US" sz="1200" dirty="0" err="1" smtClean="0">
                <a:solidFill>
                  <a:schemeClr val="tx1"/>
                </a:solidFill>
                <a:latin typeface="Times New Roman" panose="02020603050405020304" pitchFamily="18" charset="0"/>
                <a:cs typeface="Times New Roman" panose="02020603050405020304" pitchFamily="18" charset="0"/>
              </a:rPr>
              <a:t>myproject</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a.txt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a:t>
            </a:r>
            <a:r>
              <a:rPr lang="en-US" altLang="en-US" sz="1200" dirty="0">
                <a:solidFill>
                  <a:schemeClr val="tx1"/>
                </a:solidFill>
                <a:latin typeface="Times New Roman" panose="02020603050405020304" pitchFamily="18" charset="0"/>
                <a:cs typeface="Times New Roman" panose="02020603050405020304" pitchFamily="18" charset="0"/>
              </a:rPr>
              <a:t>A</a:t>
            </a:r>
            <a:r>
              <a:rPr lang="en-US" altLang="en-US" sz="1200" dirty="0" smtClean="0">
                <a:solidFill>
                  <a:schemeClr val="tx1"/>
                </a:solidFill>
                <a:latin typeface="Times New Roman" panose="02020603050405020304" pitchFamily="18" charset="0"/>
                <a:cs typeface="Times New Roman" panose="02020603050405020304" pitchFamily="18" charset="0"/>
              </a:rPr>
              <a:t>“</a:t>
            </a:r>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tx1"/>
                </a:solidFill>
                <a:latin typeface="Times New Roman" panose="02020603050405020304" pitchFamily="18" charset="0"/>
                <a:cs typeface="Times New Roman" panose="02020603050405020304" pitchFamily="18" charset="0"/>
              </a:rPr>
              <a:t>echo </a:t>
            </a:r>
            <a:r>
              <a:rPr lang="en-US" altLang="en-US" sz="1200" dirty="0" smtClean="0">
                <a:solidFill>
                  <a:schemeClr val="tx1"/>
                </a:solidFill>
                <a:latin typeface="Times New Roman" panose="02020603050405020304" pitchFamily="18" charset="0"/>
                <a:cs typeface="Times New Roman" panose="02020603050405020304" pitchFamily="18" charset="0"/>
              </a:rPr>
              <a:t>“B" </a:t>
            </a:r>
            <a:r>
              <a:rPr lang="en-US" altLang="en-US" sz="1200" dirty="0">
                <a:solidFill>
                  <a:schemeClr val="tx1"/>
                </a:solidFill>
                <a:latin typeface="Times New Roman" panose="02020603050405020304" pitchFamily="18" charset="0"/>
                <a:cs typeface="Times New Roman" panose="02020603050405020304" pitchFamily="18" charset="0"/>
              </a:rPr>
              <a:t>&gt; </a:t>
            </a:r>
            <a:r>
              <a:rPr lang="en-US" altLang="en-US" sz="1200" dirty="0" smtClean="0">
                <a:solidFill>
                  <a:schemeClr val="tx1"/>
                </a:solidFill>
                <a:latin typeface="Times New Roman" panose="02020603050405020304" pitchFamily="18" charset="0"/>
                <a:cs typeface="Times New Roman" panose="02020603050405020304" pitchFamily="18" charset="0"/>
              </a:rPr>
              <a:t>b.txt</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add .; </a:t>
            </a:r>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commit -m </a:t>
            </a:r>
            <a:r>
              <a:rPr lang="en-US" altLang="en-US" sz="1200" dirty="0" smtClean="0">
                <a:solidFill>
                  <a:schemeClr val="tx1"/>
                </a:solidFill>
                <a:latin typeface="Times New Roman" panose="02020603050405020304" pitchFamily="18" charset="0"/>
                <a:cs typeface="Times New Roman" panose="02020603050405020304" pitchFamily="18" charset="0"/>
              </a:rPr>
              <a:t>“B“</a:t>
            </a:r>
            <a:endParaRPr lang="en-US" altLang="en-US" sz="1200" dirty="0">
              <a:solidFill>
                <a:schemeClr val="tx1"/>
              </a:solidFill>
              <a:latin typeface="Times New Roman" panose="02020603050405020304" pitchFamily="18" charset="0"/>
              <a:cs typeface="Times New Roman" panose="02020603050405020304" pitchFamily="18" charset="0"/>
            </a:endParaRPr>
          </a:p>
          <a:p>
            <a:endParaRPr lang="en-US" altLang="en-US" sz="1200" dirty="0">
              <a:solidFill>
                <a:schemeClr val="tx1"/>
              </a:solidFill>
              <a:latin typeface="Times New Roman" panose="02020603050405020304" pitchFamily="18" charset="0"/>
              <a:cs typeface="Times New Roman" panose="02020603050405020304" pitchFamily="18" charset="0"/>
            </a:endParaRPr>
          </a:p>
          <a:p>
            <a:r>
              <a:rPr lang="en-US" alt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200" dirty="0">
                <a:solidFill>
                  <a:schemeClr val="bg1">
                    <a:lumMod val="50000"/>
                  </a:schemeClr>
                </a:solidFill>
                <a:latin typeface="Times New Roman" panose="02020603050405020304" pitchFamily="18" charset="0"/>
                <a:cs typeface="Times New Roman" panose="02020603050405020304" pitchFamily="18" charset="0"/>
              </a:rPr>
              <a:t>looks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200" dirty="0" smtClean="0">
              <a:solidFill>
                <a:schemeClr val="tx1"/>
              </a:solidFill>
              <a:latin typeface="Times New Roman" panose="02020603050405020304" pitchFamily="18" charset="0"/>
              <a:cs typeface="Times New Roman" panose="02020603050405020304" pitchFamily="18" charset="0"/>
            </a:endParaRPr>
          </a:p>
          <a:p>
            <a:r>
              <a:rPr lang="en-US" altLang="en-US" sz="1200" dirty="0" err="1" smtClean="0">
                <a:solidFill>
                  <a:schemeClr val="tx1"/>
                </a:solidFill>
                <a:latin typeface="Times New Roman" panose="02020603050405020304" pitchFamily="18" charset="0"/>
                <a:cs typeface="Times New Roman" panose="02020603050405020304" pitchFamily="18" charset="0"/>
              </a:rPr>
              <a:t>git</a:t>
            </a:r>
            <a:r>
              <a:rPr lang="en-US" altLang="en-US" sz="1200" dirty="0" smtClean="0">
                <a:solidFill>
                  <a:schemeClr val="tx1"/>
                </a:solidFill>
                <a:latin typeface="Times New Roman" panose="02020603050405020304" pitchFamily="18" charset="0"/>
                <a:cs typeface="Times New Roman" panose="02020603050405020304" pitchFamily="18" charset="0"/>
              </a:rPr>
              <a:t> </a:t>
            </a:r>
            <a:r>
              <a:rPr lang="en-US" altLang="en-US" sz="1200" dirty="0">
                <a:solidFill>
                  <a:schemeClr val="tx1"/>
                </a:solidFill>
                <a:latin typeface="Times New Roman" panose="02020603050405020304" pitchFamily="18" charset="0"/>
                <a:cs typeface="Times New Roman" panose="02020603050405020304" pitchFamily="18" charset="0"/>
              </a:rPr>
              <a:t>cat-file -p </a:t>
            </a:r>
            <a:r>
              <a:rPr lang="en-US" altLang="en-US" sz="1200" dirty="0" smtClean="0">
                <a:solidFill>
                  <a:schemeClr val="tx1"/>
                </a:solidFill>
                <a:latin typeface="Times New Roman" panose="02020603050405020304" pitchFamily="18" charset="0"/>
                <a:cs typeface="Times New Roman" panose="02020603050405020304" pitchFamily="18" charset="0"/>
              </a:rPr>
              <a:t>HEAD</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ls-tree -r </a:t>
            </a:r>
            <a:r>
              <a:rPr lang="en-US" altLang="en-US" sz="1200" dirty="0" smtClean="0">
                <a:solidFill>
                  <a:schemeClr val="tx1"/>
                </a:solidFill>
                <a:latin typeface="Times New Roman" panose="02020603050405020304" pitchFamily="18" charset="0"/>
                <a:cs typeface="Times New Roman" panose="02020603050405020304" pitchFamily="18" charset="0"/>
              </a:rPr>
              <a:t>HEAD</a:t>
            </a:r>
          </a:p>
          <a:p>
            <a:r>
              <a:rPr lang="en-US" altLang="en-US" sz="1200" dirty="0" err="1">
                <a:solidFill>
                  <a:schemeClr val="tx1"/>
                </a:solidFill>
                <a:latin typeface="Times New Roman" panose="02020603050405020304" pitchFamily="18" charset="0"/>
                <a:cs typeface="Times New Roman" panose="02020603050405020304" pitchFamily="18" charset="0"/>
              </a:rPr>
              <a:t>git</a:t>
            </a:r>
            <a:r>
              <a:rPr lang="en-US" altLang="en-US" sz="1200" dirty="0">
                <a:solidFill>
                  <a:schemeClr val="tx1"/>
                </a:solidFill>
                <a:latin typeface="Times New Roman" panose="02020603050405020304" pitchFamily="18" charset="0"/>
                <a:cs typeface="Times New Roman" panose="02020603050405020304" pitchFamily="18" charset="0"/>
              </a:rPr>
              <a:t> ls-files -s</a:t>
            </a:r>
          </a:p>
          <a:p>
            <a:endParaRPr lang="en-US" altLang="en-US" sz="12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812830" y="1168016"/>
            <a:ext cx="3857625" cy="1990725"/>
          </a:xfrm>
          <a:prstGeom prst="rect">
            <a:avLst/>
          </a:prstGeom>
        </p:spPr>
      </p:pic>
      <p:pic>
        <p:nvPicPr>
          <p:cNvPr id="5" name="Picture 4"/>
          <p:cNvPicPr>
            <a:picLocks noChangeAspect="1"/>
          </p:cNvPicPr>
          <p:nvPr/>
        </p:nvPicPr>
        <p:blipFill>
          <a:blip r:embed="rId3"/>
          <a:stretch>
            <a:fillRect/>
          </a:stretch>
        </p:blipFill>
        <p:spPr>
          <a:xfrm>
            <a:off x="3875353" y="3303210"/>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myproject7</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myproject7</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a:solidFill>
                  <a:schemeClr val="tx1"/>
                </a:solidFill>
                <a:latin typeface="Times New Roman" panose="02020603050405020304" pitchFamily="18" charset="0"/>
                <a:cs typeface="Times New Roman" panose="02020603050405020304" pitchFamily="18" charset="0"/>
              </a:rPr>
              <a:t> </a:t>
            </a:r>
            <a:r>
              <a:rPr lang="en-US" altLang="en-US" sz="1000" smtClean="0">
                <a:solidFill>
                  <a:schemeClr val="tx1"/>
                </a:solidFill>
                <a:latin typeface="Times New Roman" panose="02020603050405020304" pitchFamily="18" charset="0"/>
                <a:cs typeface="Times New Roman" panose="02020603050405020304" pitchFamily="18" charset="0"/>
              </a:rPr>
              <a:t>HEAD~2</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8: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practice13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a:t>
            </a:r>
            <a:r>
              <a:rPr lang="en-US" sz="1000" dirty="0" smtClean="0">
                <a:solidFill>
                  <a:schemeClr val="tx1"/>
                </a:solidFill>
                <a:latin typeface="Times New Roman" panose="02020603050405020304" pitchFamily="18" charset="0"/>
                <a:cs typeface="Times New Roman" panose="02020603050405020304" pitchFamily="18" charset="0"/>
              </a:rPr>
              <a:t>practice13</a:t>
            </a:r>
            <a:endParaRPr lang="en-US" sz="1000" dirty="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practice14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practice14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practice15</a:t>
            </a:r>
          </a:p>
          <a:p>
            <a:pPr algn="just"/>
            <a:r>
              <a:rPr lang="en-US" altLang="en-US" sz="1050" dirty="0">
                <a:solidFill>
                  <a:schemeClr val="tx1"/>
                </a:solidFill>
                <a:latin typeface="Times New Roman" panose="02020603050405020304" pitchFamily="18" charset="0"/>
                <a:cs typeface="Times New Roman" panose="02020603050405020304" pitchFamily="18" charset="0"/>
              </a:rPr>
              <a:t>cd </a:t>
            </a:r>
            <a:r>
              <a:rPr lang="en-US" altLang="en-US" sz="1050" dirty="0" smtClean="0">
                <a:solidFill>
                  <a:schemeClr val="tx1"/>
                </a:solidFill>
                <a:latin typeface="Times New Roman" panose="02020603050405020304" pitchFamily="18" charset="0"/>
                <a:cs typeface="Times New Roman" panose="02020603050405020304" pitchFamily="18" charset="0"/>
              </a:rPr>
              <a:t>practice15</a:t>
            </a:r>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create the additional alias to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practice16</a:t>
            </a: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practice16</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init</a:t>
            </a:r>
            <a:r>
              <a:rPr lang="en-US" altLang="en-US" sz="1000" dirty="0" smtClean="0">
                <a:solidFill>
                  <a:schemeClr val="tx1"/>
                </a:solidFill>
                <a:latin typeface="Times New Roman" panose="02020603050405020304" pitchFamily="18" charset="0"/>
                <a:cs typeface="Times New Roman" panose="02020603050405020304" pitchFamily="18" charset="0"/>
              </a:rPr>
              <a:t> myproject17</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myproject17</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18: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19: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practice19</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71</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26656</TotalTime>
  <Words>4378</Words>
  <Application>Microsoft Office PowerPoint</Application>
  <PresentationFormat>On-screen Show (4:3)</PresentationFormat>
  <Paragraphs>802</Paragraphs>
  <Slides>71</Slides>
  <Notes>2</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71</vt:i4>
      </vt:variant>
    </vt:vector>
  </HeadingPairs>
  <TitlesOfParts>
    <vt:vector size="92"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3 states</vt:lpstr>
      <vt:lpstr>Git Overview – recording changes to the repository</vt:lpstr>
      <vt:lpstr>Git Overview -  Snapshots (Commits) </vt:lpstr>
      <vt:lpstr>Git Overview -  Adding to a Git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Introduction </vt:lpstr>
      <vt:lpstr>Practice 3:  Recording Changes to the Repository</vt:lpstr>
      <vt:lpstr>Practice 4:  Git Aliases </vt:lpstr>
      <vt:lpstr>Practice 5:  Reset Demystified  </vt:lpstr>
      <vt:lpstr>Practice 6:  Reset Demystified  </vt:lpstr>
      <vt:lpstr>Practice 6:  Reset Demystified  </vt:lpstr>
      <vt:lpstr>Practice 6:  Reset Demystified  </vt:lpstr>
      <vt:lpstr>Practice 7:  Squashing   </vt:lpstr>
      <vt:lpstr>Practice 8:  Branching</vt:lpstr>
      <vt:lpstr>Practice 8:  Branching</vt:lpstr>
      <vt:lpstr>Practice 8: Branching </vt:lpstr>
      <vt:lpstr>Practice 8: Branching </vt:lpstr>
      <vt:lpstr>Practice 8: Branching </vt:lpstr>
      <vt:lpstr>Practice 9:  Branch Management </vt:lpstr>
      <vt:lpstr>Practice 10:  Basic Merging </vt:lpstr>
      <vt:lpstr>Practice 11:  Rebase </vt:lpstr>
      <vt:lpstr>Practice 11:  Rebase </vt:lpstr>
      <vt:lpstr>Practice 12:  More interesting Rebase </vt:lpstr>
      <vt:lpstr>Practice 12:  More interesting Rebase </vt:lpstr>
      <vt:lpstr>Practice 13: Commit References </vt:lpstr>
      <vt:lpstr>Practice 14:  Getting Git Repository</vt:lpstr>
      <vt:lpstr>Practice 15:  Working with Remotes </vt:lpstr>
      <vt:lpstr>Practice 16:  Tags </vt:lpstr>
      <vt:lpstr>Practice 17:  Stashing and Cleaning  </vt:lpstr>
      <vt:lpstr>Practice 18:  Handling concurrent remote commits </vt:lpstr>
      <vt:lpstr>Practice 19: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1483</cp:revision>
  <dcterms:created xsi:type="dcterms:W3CDTF">2012-07-16T01:24:37Z</dcterms:created>
  <dcterms:modified xsi:type="dcterms:W3CDTF">2016-01-17T09:54:17Z</dcterms:modified>
</cp:coreProperties>
</file>